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494" r:id="rId3"/>
    <p:sldId id="491" r:id="rId4"/>
    <p:sldId id="557" r:id="rId5"/>
    <p:sldId id="573" r:id="rId6"/>
    <p:sldId id="574" r:id="rId7"/>
    <p:sldId id="575" r:id="rId8"/>
    <p:sldId id="576" r:id="rId9"/>
    <p:sldId id="566" r:id="rId10"/>
    <p:sldId id="577" r:id="rId11"/>
    <p:sldId id="535" r:id="rId12"/>
    <p:sldId id="578" r:id="rId13"/>
    <p:sldId id="564" r:id="rId14"/>
    <p:sldId id="559" r:id="rId15"/>
    <p:sldId id="561" r:id="rId16"/>
    <p:sldId id="562" r:id="rId17"/>
    <p:sldId id="536" r:id="rId18"/>
    <p:sldId id="567" r:id="rId19"/>
    <p:sldId id="512" r:id="rId20"/>
  </p:sldIdLst>
  <p:sldSz cx="24377650" cy="13716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雨欣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0D5"/>
    <a:srgbClr val="0051A3"/>
    <a:srgbClr val="1678C7"/>
    <a:srgbClr val="1CC8F0"/>
    <a:srgbClr val="1B5192"/>
    <a:srgbClr val="2362AB"/>
    <a:srgbClr val="EEAB05"/>
    <a:srgbClr val="353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4660" autoAdjust="0"/>
  </p:normalViewPr>
  <p:slideViewPr>
    <p:cSldViewPr snapToGrid="0">
      <p:cViewPr varScale="1">
        <p:scale>
          <a:sx n="54" d="100"/>
          <a:sy n="54" d="100"/>
        </p:scale>
        <p:origin x="156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BEEAA7AC-17C3-43A2-8B37-50C56CD82F9B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 fontAlgn="auto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8A058299-BF79-4DBE-ADCD-F2A7ED6A201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 fontAlgn="auto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04F495A-9874-439C-8404-50DC48C43941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Shape 6">
            <a:extLst>
              <a:ext uri="{FF2B5EF4-FFF2-40B4-BE49-F238E27FC236}">
                <a16:creationId xmlns:a16="http://schemas.microsoft.com/office/drawing/2014/main" id="{45E3F3F4-28B4-42A3-9C61-4A5E6D68A9E3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1FCBAEA8-3777-44C1-A526-C1ECAC0F7C2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 fontAlgn="auto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C0E59E21-0BF9-496F-AAB7-A1FB1D70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algn="r" fontAlgn="auto">
              <a:spcBef>
                <a:spcPts val="0"/>
              </a:spcBef>
              <a:buSzPct val="25000"/>
              <a:defRPr sz="1200" noProof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</a:lstStyle>
          <a:p>
            <a:fld id="{0B526B27-C176-4541-96F4-BE791B3261D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hape 32">
            <a:extLst>
              <a:ext uri="{FF2B5EF4-FFF2-40B4-BE49-F238E27FC236}">
                <a16:creationId xmlns:a16="http://schemas.microsoft.com/office/drawing/2014/main" id="{5E8C94ED-E9FB-4DF7-9F13-981AB3C1B4AB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 sz="2400">
              <a:solidFill>
                <a:srgbClr val="000000"/>
              </a:solidFill>
              <a:latin typeface="Montserrat"/>
              <a:sym typeface="Montserrat"/>
            </a:endParaRPr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EBEC5125-A7B3-4D85-92F9-D732384E0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5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4800"/>
            </a:lvl1pPr>
            <a:lvl2pPr>
              <a:lnSpc>
                <a:spcPct val="150000"/>
              </a:lnSpc>
              <a:defRPr sz="4400"/>
            </a:lvl2pPr>
            <a:lvl3pPr>
              <a:lnSpc>
                <a:spcPct val="150000"/>
              </a:lnSpc>
              <a:defRPr sz="4000"/>
            </a:lvl3pPr>
            <a:lvl4pPr>
              <a:lnSpc>
                <a:spcPct val="150000"/>
              </a:lnSpc>
              <a:defRPr sz="3600"/>
            </a:lvl4pPr>
            <a:lvl5pPr>
              <a:lnSpc>
                <a:spcPct val="150000"/>
              </a:lnSpc>
              <a:defRPr sz="32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9B3E3A-F373-4512-8177-999852342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308638" y="12952413"/>
            <a:ext cx="5484812" cy="730250"/>
          </a:xfrm>
        </p:spPr>
        <p:txBody>
          <a:bodyPr/>
          <a:lstStyle>
            <a:lvl1pPr fontAlgn="auto">
              <a:defRPr noProof="1">
                <a:latin typeface="Arial" panose="020B0604020202020204"/>
                <a:ea typeface="Arial" panose="020B0604020202020204"/>
                <a:cs typeface="Arial" panose="020B0604020202020204"/>
              </a:defRPr>
            </a:lvl1pPr>
          </a:lstStyle>
          <a:p>
            <a:fld id="{1E13F115-7D30-4482-83FB-82E0B4EC7D50}" type="slidenum">
              <a:rPr lang="zh-CN" altLang="en-US"/>
              <a:pPr/>
              <a:t>‹#›</a:t>
            </a:fld>
            <a:endParaRPr lang="zh-CN" altLang="en-US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1">
            <a:extLst>
              <a:ext uri="{FF2B5EF4-FFF2-40B4-BE49-F238E27FC236}">
                <a16:creationId xmlns:a16="http://schemas.microsoft.com/office/drawing/2014/main" id="{84871786-1495-4221-A6BD-F7D3CF3037F9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Arial" panose="020B0604020202020204" pitchFamily="34" charset="0"/>
            </a:endParaRPr>
          </a:p>
        </p:txBody>
      </p:sp>
      <p:sp>
        <p:nvSpPr>
          <p:cNvPr id="1027" name="Shape 13">
            <a:extLst>
              <a:ext uri="{FF2B5EF4-FFF2-40B4-BE49-F238E27FC236}">
                <a16:creationId xmlns:a16="http://schemas.microsoft.com/office/drawing/2014/main" id="{E25DBEA8-D779-48F7-8DD8-13861F1B8F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 spd="slow" advClick="0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5">
            <a:extLst>
              <a:ext uri="{FF2B5EF4-FFF2-40B4-BE49-F238E27FC236}">
                <a16:creationId xmlns:a16="http://schemas.microsoft.com/office/drawing/2014/main" id="{640CC186-2C36-4ACA-8545-4BD81DF35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6232525"/>
            <a:ext cx="168068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zh-CN" altLang="en-US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根植中国，源汇四海</a:t>
            </a:r>
          </a:p>
        </p:txBody>
      </p:sp>
      <p:sp>
        <p:nvSpPr>
          <p:cNvPr id="5123" name="Shape 36">
            <a:extLst>
              <a:ext uri="{FF2B5EF4-FFF2-40B4-BE49-F238E27FC236}">
                <a16:creationId xmlns:a16="http://schemas.microsoft.com/office/drawing/2014/main" id="{730974BF-D8EE-4157-A364-09E9A8148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5087938"/>
            <a:ext cx="88312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dist">
              <a:buSzPct val="25000"/>
            </a:pPr>
            <a:r>
              <a:rPr lang="zh-CN" altLang="en-US" sz="4000">
                <a:solidFill>
                  <a:srgbClr val="23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"/>
              </a:rPr>
              <a:t>打造操作系统创新生态</a:t>
            </a:r>
          </a:p>
        </p:txBody>
      </p:sp>
      <p:sp>
        <p:nvSpPr>
          <p:cNvPr id="5124" name="Shape 39">
            <a:extLst>
              <a:ext uri="{FF2B5EF4-FFF2-40B4-BE49-F238E27FC236}">
                <a16:creationId xmlns:a16="http://schemas.microsoft.com/office/drawing/2014/main" id="{4F3A1DDA-C051-4E0C-946C-FB5AEC02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10244138"/>
            <a:ext cx="4100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zh-CN" altLang="en-US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演讲人：张磊</a:t>
            </a:r>
            <a:endParaRPr lang="en-US" altLang="zh-CN" sz="3000" dirty="0">
              <a:solidFill>
                <a:schemeClr val="bg2"/>
              </a:solidFill>
              <a:latin typeface="思源黑体 CN" charset="-122"/>
              <a:ea typeface="思源黑体 CN" charset="-122"/>
              <a:sym typeface="Montserrat"/>
            </a:endParaRPr>
          </a:p>
        </p:txBody>
      </p:sp>
      <p:sp>
        <p:nvSpPr>
          <p:cNvPr id="5125" name="Shape 39">
            <a:extLst>
              <a:ext uri="{FF2B5EF4-FFF2-40B4-BE49-F238E27FC236}">
                <a16:creationId xmlns:a16="http://schemas.microsoft.com/office/drawing/2014/main" id="{FF7789F5-FA41-4C2A-9883-5CADC0285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10941050"/>
            <a:ext cx="4100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zh-CN" altLang="en-US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日期：</a:t>
            </a:r>
            <a:r>
              <a:rPr lang="en-US" altLang="zh-CN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2020</a:t>
            </a:r>
            <a:r>
              <a:rPr lang="zh-CN" altLang="en-US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年</a:t>
            </a:r>
            <a:r>
              <a:rPr lang="en-US" altLang="zh-CN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4</a:t>
            </a:r>
            <a:r>
              <a:rPr lang="zh-CN" altLang="en-US" sz="3000" dirty="0">
                <a:solidFill>
                  <a:schemeClr val="bg2"/>
                </a:solidFill>
                <a:latin typeface="思源黑体 CN" charset="-122"/>
                <a:ea typeface="思源黑体 CN" charset="-122"/>
                <a:sym typeface="Montserrat"/>
              </a:rPr>
              <a:t>月</a:t>
            </a:r>
          </a:p>
        </p:txBody>
      </p:sp>
      <p:pic>
        <p:nvPicPr>
          <p:cNvPr id="5126" name="图片 1" descr="LOGO-1">
            <a:extLst>
              <a:ext uri="{FF2B5EF4-FFF2-40B4-BE49-F238E27FC236}">
                <a16:creationId xmlns:a16="http://schemas.microsoft.com/office/drawing/2014/main" id="{576FC08B-F8C6-4B74-916E-DBE8CE8F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920875"/>
            <a:ext cx="4271963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面向下一代的统信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UOS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8D5B1-D24B-4878-AD28-E5609857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58" y="2683167"/>
            <a:ext cx="18256438" cy="102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5">
            <a:extLst>
              <a:ext uri="{FF2B5EF4-FFF2-40B4-BE49-F238E27FC236}">
                <a16:creationId xmlns:a16="http://schemas.microsoft.com/office/drawing/2014/main" id="{C9A9E516-0559-4EDC-B776-6F255646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5334000"/>
            <a:ext cx="78216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en-US" altLang="zh-CN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2</a:t>
            </a:r>
            <a:r>
              <a:rPr lang="zh-CN" altLang="en-US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、开源合作</a:t>
            </a:r>
          </a:p>
        </p:txBody>
      </p:sp>
    </p:spTree>
    <p:extLst>
      <p:ext uri="{BB962C8B-B14F-4D97-AF65-F5344CB8AC3E}">
        <p14:creationId xmlns:p14="http://schemas.microsoft.com/office/powerpoint/2010/main" val="14132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90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Free Software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？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Libre Software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？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Open Source Software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？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生活就像一盒巧克力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charset="-122"/>
                <a:ea typeface="Source Han Sans SC" charset="-122"/>
                <a:cs typeface="Source Han Sans SC" charset="-122"/>
                <a:sym typeface="方正书宋_GBK" charset="-122"/>
              </a:rPr>
              <a:t>开源生活：你总能看到盒子里有什么巧克力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charset="-122"/>
                <a:ea typeface="Source Han Sans SC" charset="-122"/>
                <a:cs typeface="Source Han Sans SC" charset="-122"/>
                <a:sym typeface="方正书宋_GBK" charset="-122"/>
              </a:rPr>
              <a:t>闭源生活：你总不知道盒子里有什么巧克力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开源软件：你需要在开源社区里跋涉，撸起袖子加油干，自由有乐趣，也有责任</a:t>
            </a: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闭源软件：我帮你都搞定了，按我设计的方式好好用就行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13427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什么是开源软件？</a:t>
            </a:r>
          </a:p>
        </p:txBody>
      </p:sp>
    </p:spTree>
    <p:extLst>
      <p:ext uri="{BB962C8B-B14F-4D97-AF65-F5344CB8AC3E}">
        <p14:creationId xmlns:p14="http://schemas.microsoft.com/office/powerpoint/2010/main" val="17843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921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写软件是成本极低，非常灵活的试错与创作方式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独自思考和折腾不如社区共建，所谓独行快，众行远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取之开源，用之开源，不能只是索取没有回报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开源社区可以帮助个人锦衣日行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基础软件开源可以提高系统质量与开发速度，形成良好的生态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1029982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为什么要写开源软件？</a:t>
            </a:r>
          </a:p>
        </p:txBody>
      </p:sp>
    </p:spTree>
    <p:extLst>
      <p:ext uri="{BB962C8B-B14F-4D97-AF65-F5344CB8AC3E}">
        <p14:creationId xmlns:p14="http://schemas.microsoft.com/office/powerpoint/2010/main" val="1024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921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建立知识产权的意识，正确使用许可证与版权声明，进行混源管理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兼容性保障较弱，有大量的适配与兼容问题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坚持多样化的产品选择有时候会对用户不友好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有时过于面向开发者，过于强调可调试性、命令行与自动化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大量秉承貔貅精神的伸手党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1333563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开源的烦恼</a:t>
            </a:r>
          </a:p>
        </p:txBody>
      </p:sp>
    </p:spTree>
    <p:extLst>
      <p:ext uri="{BB962C8B-B14F-4D97-AF65-F5344CB8AC3E}">
        <p14:creationId xmlns:p14="http://schemas.microsoft.com/office/powerpoint/2010/main" val="42242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932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前置工作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marR="0" lvl="5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dirty="0">
                <a:ea typeface="思源黑体 CN" charset="-122"/>
                <a:sym typeface="宋体" panose="02010600030101010101" pitchFamily="2" charset="-122"/>
              </a:rPr>
              <a:t>尊重知识产权，了解常见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许可证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marR="0" lvl="5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熟悉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git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，选择托管网站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我们的日常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ea typeface="思源黑体 CN" charset="-122"/>
                <a:sym typeface="宋体" panose="02010600030101010101" pitchFamily="2" charset="-122"/>
              </a:rPr>
              <a:t>产品设计讨论</a:t>
            </a:r>
            <a:endParaRPr lang="en-US" altLang="zh-CN" sz="3600" dirty="0">
              <a:solidFill>
                <a:schemeClr val="tx1"/>
              </a:solidFill>
              <a:ea typeface="思源黑体 CN" charset="-122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ea typeface="思源黑体 CN" charset="-122"/>
                <a:sym typeface="宋体" panose="02010600030101010101" pitchFamily="2" charset="-122"/>
              </a:rPr>
              <a:t>使用</a:t>
            </a:r>
            <a:r>
              <a:rPr lang="en-US" altLang="zh-CN" sz="3600" dirty="0">
                <a:ea typeface="思源黑体 CN" charset="-122"/>
                <a:sym typeface="宋体" panose="02010600030101010101" pitchFamily="2" charset="-122"/>
              </a:rPr>
              <a:t>PMS</a:t>
            </a:r>
            <a:r>
              <a:rPr lang="zh-CN" altLang="en-US" sz="3600" dirty="0">
                <a:ea typeface="思源黑体 CN" charset="-122"/>
                <a:sym typeface="宋体" panose="02010600030101010101" pitchFamily="2" charset="-122"/>
              </a:rPr>
              <a:t>进行任务跟踪与分派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内部</a:t>
            </a:r>
            <a:r>
              <a:rPr lang="en-US" altLang="zh-CN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git</a:t>
            </a: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与</a:t>
            </a:r>
            <a:r>
              <a:rPr lang="en-US" altLang="zh-CN" sz="3600" dirty="0" err="1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gitlab</a:t>
            </a: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代码管理</a:t>
            </a:r>
            <a:endParaRPr lang="en-US" altLang="zh-CN" sz="36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使用</a:t>
            </a:r>
            <a:r>
              <a:rPr lang="en-US" altLang="zh-CN" sz="3600" dirty="0" err="1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gerrit</a:t>
            </a: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进行代码审核</a:t>
            </a:r>
            <a:endParaRPr lang="en-US" altLang="zh-CN" sz="36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合并上游更新，与其他发行版沟通</a:t>
            </a:r>
            <a:endParaRPr lang="en-US" altLang="zh-CN" sz="36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上论坛互相吐槽</a:t>
            </a:r>
            <a:endParaRPr lang="en-US" altLang="zh-CN" sz="36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987425" lvl="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通过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github</a:t>
            </a: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收</a:t>
            </a:r>
            <a:r>
              <a:rPr lang="en-US" altLang="zh-CN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issue</a:t>
            </a:r>
            <a:r>
              <a:rPr lang="zh-CN" altLang="en-US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和</a:t>
            </a:r>
            <a:r>
              <a:rPr lang="en-US" altLang="zh-CN" sz="36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PR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13427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6600" dirty="0">
                <a:latin typeface="思源黑体 CN" charset="-122"/>
                <a:ea typeface="思源黑体 CN" charset="-122"/>
              </a:rPr>
              <a:t>如何开源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7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软件引入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+ iso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定制 → 开源修改 → 自研软件 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→ 全栈参与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Ubuntu 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→ 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Debian</a:t>
            </a: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使用开源软件 → 参与其他社区 → 引入社区参与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和合作伙伴协商，夯实技术基础，推动领域内的标准化与技术演进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1284185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6600" dirty="0">
                <a:latin typeface="思源黑体 CN" charset="-122"/>
                <a:ea typeface="思源黑体 CN" charset="-122"/>
              </a:rPr>
              <a:t>我们的开源历程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5">
            <a:extLst>
              <a:ext uri="{FF2B5EF4-FFF2-40B4-BE49-F238E27FC236}">
                <a16:creationId xmlns:a16="http://schemas.microsoft.com/office/drawing/2014/main" id="{C9A9E516-0559-4EDC-B776-6F255646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2" y="5334000"/>
            <a:ext cx="8449881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en-US" altLang="zh-CN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3</a:t>
            </a:r>
            <a:r>
              <a:rPr lang="zh-CN" altLang="en-US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、未来展望</a:t>
            </a:r>
          </a:p>
        </p:txBody>
      </p:sp>
    </p:spTree>
    <p:extLst>
      <p:ext uri="{BB962C8B-B14F-4D97-AF65-F5344CB8AC3E}">
        <p14:creationId xmlns:p14="http://schemas.microsoft.com/office/powerpoint/2010/main" val="10992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101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探索开源软件的长效模式：企业与个人如何持续获益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推进知识产权意识的普及，以貔貅精神为耻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将更多的过程与内容开放出去，如产品特性讨论、文档建设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划分社区与企业分工的边界：大量的兼容性维护与分支维护？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基础软件更深入的研发：内核、工具链、图形等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协商建立一致的技术标准，避免不必要的混乱与重复工作</a:t>
            </a:r>
            <a:endParaRPr lang="en-US" altLang="zh-CN" sz="4000" dirty="0">
              <a:latin typeface="思源黑体 CN" charset="-122"/>
              <a:ea typeface="思源黑体 CN" charset="-122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latin typeface="思源黑体 CN" charset="-122"/>
                <a:ea typeface="思源黑体 CN" charset="-122"/>
              </a:rPr>
              <a:t>未来展望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>
            <a:extLst>
              <a:ext uri="{FF2B5EF4-FFF2-40B4-BE49-F238E27FC236}">
                <a16:creationId xmlns:a16="http://schemas.microsoft.com/office/drawing/2014/main" id="{A292FE28-DB3D-4A4E-A292-2FE4A1CEFF7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fld id="{3EB90747-72CD-4C64-B455-2FDD0538F2E9}" type="slidenum">
              <a:rPr lang="zh-CN" altLang="en-US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fontAlgn="base"/>
              <a:t>19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3" name="Shape 746">
            <a:extLst>
              <a:ext uri="{FF2B5EF4-FFF2-40B4-BE49-F238E27FC236}">
                <a16:creationId xmlns:a16="http://schemas.microsoft.com/office/drawing/2014/main" id="{955F9281-D87C-4BB3-98F3-53B76A4C3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0" y="3203575"/>
            <a:ext cx="871061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dist">
              <a:buSzPct val="25000"/>
            </a:pPr>
            <a:r>
              <a:rPr lang="zh-CN" altLang="en-US" sz="12000">
                <a:solidFill>
                  <a:srgbClr val="0752A5"/>
                </a:solidFill>
                <a:latin typeface="思源黑体 Bold" charset="-122"/>
                <a:ea typeface="思源黑体 Bold" charset="-122"/>
                <a:sym typeface="Montserrat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">
            <a:extLst>
              <a:ext uri="{FF2B5EF4-FFF2-40B4-BE49-F238E27FC236}">
                <a16:creationId xmlns:a16="http://schemas.microsoft.com/office/drawing/2014/main" id="{5A45288D-4729-43F9-8313-15F0100F3DF0}"/>
              </a:ext>
            </a:extLst>
          </p:cNvPr>
          <p:cNvGrpSpPr>
            <a:grpSpLocks/>
          </p:cNvGrpSpPr>
          <p:nvPr/>
        </p:nvGrpSpPr>
        <p:grpSpPr bwMode="auto">
          <a:xfrm>
            <a:off x="2355850" y="3663950"/>
            <a:ext cx="6270625" cy="6386513"/>
            <a:chOff x="1178005" y="1831980"/>
            <a:chExt cx="3136082" cy="3194041"/>
          </a:xfrm>
        </p:grpSpPr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E99B0D1-FED4-48ED-B221-52A38097331C}"/>
                </a:ext>
              </a:extLst>
            </p:cNvPr>
            <p:cNvSpPr/>
            <p:nvPr/>
          </p:nvSpPr>
          <p:spPr>
            <a:xfrm>
              <a:off x="1178005" y="1845477"/>
              <a:ext cx="3136082" cy="3166253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 w="12700" cmpd="sng">
              <a:solidFill>
                <a:srgbClr val="0B52A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D6886C9-1680-4CB2-A94C-04841E7FFDD5}"/>
                </a:ext>
              </a:extLst>
            </p:cNvPr>
            <p:cNvSpPr/>
            <p:nvPr/>
          </p:nvSpPr>
          <p:spPr>
            <a:xfrm>
              <a:off x="2761925" y="1831980"/>
              <a:ext cx="33346" cy="3334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rgbClr val="0B52A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C9189F6-9D47-417C-8F88-8C285D97ED15}"/>
                </a:ext>
              </a:extLst>
            </p:cNvPr>
            <p:cNvSpPr/>
            <p:nvPr/>
          </p:nvSpPr>
          <p:spPr>
            <a:xfrm>
              <a:off x="2741283" y="4992675"/>
              <a:ext cx="33346" cy="3334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rgbClr val="0B52A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</p:grpSp>
      <p:grpSp>
        <p:nvGrpSpPr>
          <p:cNvPr id="7174" name="组合 16">
            <a:extLst>
              <a:ext uri="{FF2B5EF4-FFF2-40B4-BE49-F238E27FC236}">
                <a16:creationId xmlns:a16="http://schemas.microsoft.com/office/drawing/2014/main" id="{CDA8D742-6F70-4336-976E-297C6B7315AA}"/>
              </a:ext>
            </a:extLst>
          </p:cNvPr>
          <p:cNvGrpSpPr>
            <a:grpSpLocks/>
          </p:cNvGrpSpPr>
          <p:nvPr/>
        </p:nvGrpSpPr>
        <p:grpSpPr bwMode="auto">
          <a:xfrm>
            <a:off x="3690938" y="4283075"/>
            <a:ext cx="4935537" cy="5256213"/>
            <a:chOff x="1845791" y="2141519"/>
            <a:chExt cx="2468295" cy="2628529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CFCB22C1-6E0D-4FBA-B654-86A4FF799534}"/>
                </a:ext>
              </a:extLst>
            </p:cNvPr>
            <p:cNvSpPr/>
            <p:nvPr/>
          </p:nvSpPr>
          <p:spPr>
            <a:xfrm>
              <a:off x="1845791" y="2141519"/>
              <a:ext cx="2468295" cy="2628529"/>
            </a:xfrm>
            <a:prstGeom prst="arc">
              <a:avLst>
                <a:gd name="adj1" fmla="val 20643614"/>
                <a:gd name="adj2" fmla="val 3170841"/>
              </a:avLst>
            </a:prstGeom>
            <a:ln w="12700" cmpd="sng">
              <a:solidFill>
                <a:srgbClr val="0B52A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655A205-26DD-4195-9521-6EB3221F98F0}"/>
                </a:ext>
              </a:extLst>
            </p:cNvPr>
            <p:cNvSpPr/>
            <p:nvPr/>
          </p:nvSpPr>
          <p:spPr>
            <a:xfrm>
              <a:off x="3834559" y="4459642"/>
              <a:ext cx="33345" cy="33343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rgbClr val="0B52A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A5F50F37-51F9-49E8-B5CE-3673B713CB06}"/>
              </a:ext>
            </a:extLst>
          </p:cNvPr>
          <p:cNvSpPr/>
          <p:nvPr/>
        </p:nvSpPr>
        <p:spPr>
          <a:xfrm>
            <a:off x="3690938" y="4872038"/>
            <a:ext cx="3789362" cy="3790950"/>
          </a:xfrm>
          <a:prstGeom prst="ellipse">
            <a:avLst/>
          </a:prstGeom>
          <a:solidFill>
            <a:srgbClr val="0B52A4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F88DFC9-F96E-4107-BF4B-BE7469F48D5A}"/>
              </a:ext>
            </a:extLst>
          </p:cNvPr>
          <p:cNvSpPr/>
          <p:nvPr/>
        </p:nvSpPr>
        <p:spPr>
          <a:xfrm>
            <a:off x="3473450" y="4654550"/>
            <a:ext cx="4225925" cy="4225925"/>
          </a:xfrm>
          <a:prstGeom prst="ellipse">
            <a:avLst/>
          </a:prstGeom>
          <a:noFill/>
          <a:ln w="12700" cap="flat" cmpd="sng" algn="ctr">
            <a:solidFill>
              <a:srgbClr val="0B52A4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7179" name="文本框 15">
            <a:extLst>
              <a:ext uri="{FF2B5EF4-FFF2-40B4-BE49-F238E27FC236}">
                <a16:creationId xmlns:a16="http://schemas.microsoft.com/office/drawing/2014/main" id="{FA454838-4B73-4850-B721-6510654D1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6242050"/>
            <a:ext cx="356711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400" b="1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7180" name="组合 2">
            <a:extLst>
              <a:ext uri="{FF2B5EF4-FFF2-40B4-BE49-F238E27FC236}">
                <a16:creationId xmlns:a16="http://schemas.microsoft.com/office/drawing/2014/main" id="{C5DBED94-4ACD-4828-BF62-8F31CC0DF10D}"/>
              </a:ext>
            </a:extLst>
          </p:cNvPr>
          <p:cNvGrpSpPr>
            <a:grpSpLocks/>
          </p:cNvGrpSpPr>
          <p:nvPr/>
        </p:nvGrpSpPr>
        <p:grpSpPr bwMode="auto">
          <a:xfrm>
            <a:off x="3143250" y="4254500"/>
            <a:ext cx="4918075" cy="5021263"/>
            <a:chOff x="1571814" y="2126600"/>
            <a:chExt cx="2459926" cy="251182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0AA7B0D9-F267-438C-B8BE-827FE3C8E6C5}"/>
                </a:ext>
              </a:extLst>
            </p:cNvPr>
            <p:cNvSpPr/>
            <p:nvPr/>
          </p:nvSpPr>
          <p:spPr>
            <a:xfrm>
              <a:off x="1571814" y="2141689"/>
              <a:ext cx="2459926" cy="2496731"/>
            </a:xfrm>
            <a:prstGeom prst="arc">
              <a:avLst>
                <a:gd name="adj1" fmla="val 16135557"/>
                <a:gd name="adj2" fmla="val 8938577"/>
              </a:avLst>
            </a:prstGeom>
            <a:ln w="12700" cmpd="sng">
              <a:solidFill>
                <a:srgbClr val="0B52A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C8E935D-D93B-4F31-AC21-8AB74A6932C0}"/>
                </a:ext>
              </a:extLst>
            </p:cNvPr>
            <p:cNvSpPr/>
            <p:nvPr/>
          </p:nvSpPr>
          <p:spPr>
            <a:xfrm>
              <a:off x="2762075" y="2126600"/>
              <a:ext cx="33350" cy="3335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rgbClr val="0B52A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708110A-89D2-4EC6-B23C-0F525C0D89B3}"/>
                </a:ext>
              </a:extLst>
            </p:cNvPr>
            <p:cNvSpPr/>
            <p:nvPr/>
          </p:nvSpPr>
          <p:spPr>
            <a:xfrm>
              <a:off x="1725857" y="4007884"/>
              <a:ext cx="33350" cy="3335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rgbClr val="0B52A4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800" noProof="1"/>
            </a:p>
          </p:txBody>
        </p:sp>
      </p:grpSp>
      <p:sp>
        <p:nvSpPr>
          <p:cNvPr id="24" name="弧形 23">
            <a:extLst>
              <a:ext uri="{FF2B5EF4-FFF2-40B4-BE49-F238E27FC236}">
                <a16:creationId xmlns:a16="http://schemas.microsoft.com/office/drawing/2014/main" id="{DE309D2C-5064-4E2D-BA9B-F420B95DE5C5}"/>
              </a:ext>
            </a:extLst>
          </p:cNvPr>
          <p:cNvSpPr/>
          <p:nvPr/>
        </p:nvSpPr>
        <p:spPr>
          <a:xfrm>
            <a:off x="-6118225" y="-1858963"/>
            <a:ext cx="16684625" cy="17352963"/>
          </a:xfrm>
          <a:prstGeom prst="arc">
            <a:avLst>
              <a:gd name="adj1" fmla="val 18427511"/>
              <a:gd name="adj2" fmla="val 3189909"/>
            </a:avLst>
          </a:prstGeom>
          <a:ln w="12700" cmpd="sng">
            <a:solidFill>
              <a:srgbClr val="0B52A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B776702-ACF1-4505-90A0-46372CD77318}"/>
              </a:ext>
            </a:extLst>
          </p:cNvPr>
          <p:cNvSpPr/>
          <p:nvPr/>
        </p:nvSpPr>
        <p:spPr>
          <a:xfrm>
            <a:off x="8647113" y="1746250"/>
            <a:ext cx="1547812" cy="1547813"/>
          </a:xfrm>
          <a:prstGeom prst="ellipse">
            <a:avLst/>
          </a:prstGeom>
          <a:solidFill>
            <a:srgbClr val="0B52A4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018A153-CF7E-4F22-BC97-C4679A49146B}"/>
              </a:ext>
            </a:extLst>
          </p:cNvPr>
          <p:cNvSpPr/>
          <p:nvPr/>
        </p:nvSpPr>
        <p:spPr>
          <a:xfrm>
            <a:off x="6486525" y="8924925"/>
            <a:ext cx="276225" cy="276225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AE0892-D0D0-4868-9125-A3BA37E2711D}"/>
              </a:ext>
            </a:extLst>
          </p:cNvPr>
          <p:cNvSpPr/>
          <p:nvPr/>
        </p:nvSpPr>
        <p:spPr>
          <a:xfrm>
            <a:off x="6927850" y="8724900"/>
            <a:ext cx="160338" cy="160338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9CF64F-6B92-4F20-82F1-C533D08618E1}"/>
              </a:ext>
            </a:extLst>
          </p:cNvPr>
          <p:cNvSpPr/>
          <p:nvPr/>
        </p:nvSpPr>
        <p:spPr>
          <a:xfrm>
            <a:off x="8426450" y="6072188"/>
            <a:ext cx="220663" cy="220662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2229ED-A76B-42A3-A7CD-DA356AE7105E}"/>
              </a:ext>
            </a:extLst>
          </p:cNvPr>
          <p:cNvSpPr/>
          <p:nvPr/>
        </p:nvSpPr>
        <p:spPr>
          <a:xfrm>
            <a:off x="3121025" y="8905875"/>
            <a:ext cx="250825" cy="276225"/>
          </a:xfrm>
          <a:prstGeom prst="rect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C3DB70-F2B0-46B1-A5C3-1A371D178721}"/>
              </a:ext>
            </a:extLst>
          </p:cNvPr>
          <p:cNvSpPr/>
          <p:nvPr/>
        </p:nvSpPr>
        <p:spPr>
          <a:xfrm>
            <a:off x="3429000" y="6937375"/>
            <a:ext cx="171450" cy="171450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666C7AF-2844-44B3-87E8-ECE9AEC4B8CF}"/>
              </a:ext>
            </a:extLst>
          </p:cNvPr>
          <p:cNvSpPr/>
          <p:nvPr/>
        </p:nvSpPr>
        <p:spPr>
          <a:xfrm>
            <a:off x="2908300" y="4654550"/>
            <a:ext cx="336550" cy="336550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72FC3F3-A07D-4CDD-9D58-4A8433060DFE}"/>
              </a:ext>
            </a:extLst>
          </p:cNvPr>
          <p:cNvSpPr/>
          <p:nvPr/>
        </p:nvSpPr>
        <p:spPr>
          <a:xfrm>
            <a:off x="3454400" y="4349750"/>
            <a:ext cx="136525" cy="136525"/>
          </a:xfrm>
          <a:prstGeom prst="ellipse">
            <a:avLst/>
          </a:prstGeom>
          <a:solidFill>
            <a:srgbClr val="0B52A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7193" name="文本框 54">
            <a:extLst>
              <a:ext uri="{FF2B5EF4-FFF2-40B4-BE49-F238E27FC236}">
                <a16:creationId xmlns:a16="http://schemas.microsoft.com/office/drawing/2014/main" id="{A0F9EC55-7507-4FDB-9AC7-361886710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438" y="2012950"/>
            <a:ext cx="1427162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sym typeface="宋体" panose="02010600030101010101" pitchFamily="2" charset="-122"/>
              </a:rPr>
              <a:t>1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2D8E84D-A5E3-4F19-AA7E-E85D75462728}"/>
              </a:ext>
            </a:extLst>
          </p:cNvPr>
          <p:cNvSpPr/>
          <p:nvPr/>
        </p:nvSpPr>
        <p:spPr>
          <a:xfrm>
            <a:off x="9736455" y="5959094"/>
            <a:ext cx="1547813" cy="1547813"/>
          </a:xfrm>
          <a:prstGeom prst="ellipse">
            <a:avLst/>
          </a:prstGeom>
          <a:solidFill>
            <a:srgbClr val="0B52A4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7195" name="文本框 56">
            <a:extLst>
              <a:ext uri="{FF2B5EF4-FFF2-40B4-BE49-F238E27FC236}">
                <a16:creationId xmlns:a16="http://schemas.microsoft.com/office/drawing/2014/main" id="{E516033A-E66A-491F-97D6-25509AE72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6780" y="6263894"/>
            <a:ext cx="14271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sym typeface="宋体" panose="02010600030101010101" pitchFamily="2" charset="-122"/>
              </a:rPr>
              <a:t>2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8E67ADD-4A40-4942-AB27-D5F947D22037}"/>
              </a:ext>
            </a:extLst>
          </p:cNvPr>
          <p:cNvSpPr/>
          <p:nvPr/>
        </p:nvSpPr>
        <p:spPr>
          <a:xfrm>
            <a:off x="8662924" y="10267760"/>
            <a:ext cx="1547813" cy="1547812"/>
          </a:xfrm>
          <a:prstGeom prst="ellipse">
            <a:avLst/>
          </a:prstGeom>
          <a:solidFill>
            <a:srgbClr val="0B52A4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2800" noProof="1"/>
          </a:p>
        </p:txBody>
      </p:sp>
      <p:sp>
        <p:nvSpPr>
          <p:cNvPr id="7197" name="文本框 58">
            <a:extLst>
              <a:ext uri="{FF2B5EF4-FFF2-40B4-BE49-F238E27FC236}">
                <a16:creationId xmlns:a16="http://schemas.microsoft.com/office/drawing/2014/main" id="{51A3CA72-7EA6-4EA3-8093-6E00DF6A0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3574" y="10534460"/>
            <a:ext cx="14271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sym typeface="宋体" panose="02010600030101010101" pitchFamily="2" charset="-122"/>
              </a:rPr>
              <a:t>3</a:t>
            </a:r>
          </a:p>
        </p:txBody>
      </p:sp>
      <p:sp>
        <p:nvSpPr>
          <p:cNvPr id="7198" name="文本框 22">
            <a:extLst>
              <a:ext uri="{FF2B5EF4-FFF2-40B4-BE49-F238E27FC236}">
                <a16:creationId xmlns:a16="http://schemas.microsoft.com/office/drawing/2014/main" id="{C7603A62-E01A-41FF-AEC6-E56958B83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063" y="1746250"/>
            <a:ext cx="669925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0" b="1" dirty="0">
                <a:solidFill>
                  <a:srgbClr val="2362AB"/>
                </a:solidFill>
                <a:latin typeface="思源黑体 CN" charset="-122"/>
                <a:ea typeface="思源黑体 CN" charset="-122"/>
              </a:rPr>
              <a:t>系统简介</a:t>
            </a:r>
          </a:p>
        </p:txBody>
      </p:sp>
      <p:sp>
        <p:nvSpPr>
          <p:cNvPr id="7199" name="文本框 24">
            <a:extLst>
              <a:ext uri="{FF2B5EF4-FFF2-40B4-BE49-F238E27FC236}">
                <a16:creationId xmlns:a16="http://schemas.microsoft.com/office/drawing/2014/main" id="{C4AE842A-EA22-4F5D-A20C-305FA154C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1805" y="5959094"/>
            <a:ext cx="670083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0" b="1" dirty="0">
                <a:solidFill>
                  <a:srgbClr val="2362AB"/>
                </a:solidFill>
                <a:latin typeface="思源黑体 CN" charset="-122"/>
                <a:ea typeface="思源黑体 CN" charset="-122"/>
              </a:rPr>
              <a:t>开源合作</a:t>
            </a:r>
          </a:p>
        </p:txBody>
      </p:sp>
      <p:sp>
        <p:nvSpPr>
          <p:cNvPr id="7200" name="文本框 26">
            <a:extLst>
              <a:ext uri="{FF2B5EF4-FFF2-40B4-BE49-F238E27FC236}">
                <a16:creationId xmlns:a16="http://schemas.microsoft.com/office/drawing/2014/main" id="{7D528B87-CF9F-4E2C-999B-968070F0C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7949" y="10267760"/>
            <a:ext cx="670083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0" b="1" dirty="0">
                <a:solidFill>
                  <a:srgbClr val="2362AB"/>
                </a:solidFill>
                <a:latin typeface="思源黑体 CN" charset="-122"/>
                <a:ea typeface="思源黑体 CN" charset="-122"/>
              </a:rPr>
              <a:t>未来展望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5">
            <a:extLst>
              <a:ext uri="{FF2B5EF4-FFF2-40B4-BE49-F238E27FC236}">
                <a16:creationId xmlns:a16="http://schemas.microsoft.com/office/drawing/2014/main" id="{C9A9E516-0559-4EDC-B776-6F255646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2" y="5334000"/>
            <a:ext cx="870591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25000"/>
            </a:pPr>
            <a:r>
              <a:rPr lang="en-US" altLang="zh-CN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1</a:t>
            </a:r>
            <a:r>
              <a:rPr lang="zh-CN" altLang="en-US" sz="9600" b="1" dirty="0">
                <a:solidFill>
                  <a:srgbClr val="2362AB"/>
                </a:solidFill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、系统简介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0" name="文本框 11">
            <a:extLst>
              <a:ext uri="{FF2B5EF4-FFF2-40B4-BE49-F238E27FC236}">
                <a16:creationId xmlns:a16="http://schemas.microsoft.com/office/drawing/2014/main" id="{225EE583-2D51-413A-AFD9-D30E40B8C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921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2004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社区开发，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2008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公司化，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2011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聚焦，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2015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全面发展，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2019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宋体" panose="02010600030101010101" pitchFamily="2" charset="-122"/>
              </a:rPr>
              <a:t>成立统信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4000" dirty="0" err="1">
                <a:ea typeface="思源黑体 CN" charset="-122"/>
                <a:sym typeface="宋体" panose="02010600030101010101" pitchFamily="2" charset="-122"/>
              </a:rPr>
              <a:t>Github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开源：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600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万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+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行源码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社区：用户超过九万，帖子数超过五十万</a:t>
            </a: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志愿者镜像站点：六大洲、二十八国、一百多个站点</a:t>
            </a: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已进入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Debian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Ubuntu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Arch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ea typeface="思源黑体 CN" charset="-122"/>
                <a:sym typeface="宋体" panose="02010600030101010101" pitchFamily="2" charset="-122"/>
              </a:rPr>
              <a:t>Fedora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 err="1">
                <a:ea typeface="思源黑体 CN" charset="-122"/>
                <a:sym typeface="宋体" panose="02010600030101010101" pitchFamily="2" charset="-122"/>
              </a:rPr>
              <a:t>OpenSuSE</a:t>
            </a: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等多个发行版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源自</a:t>
            </a:r>
            <a:r>
              <a:rPr kumimoji="0" lang="en-US" altLang="zh-CN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deepin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模仿学习的第一代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E1D1415A-E5C9-4C13-9168-5C33D6ED057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911" y="2274094"/>
            <a:ext cx="16936550" cy="1058054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29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立足</a:t>
            </a: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GNOME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的第二代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E56EE-46E3-4617-BFA2-6AB51C32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05" y="2325895"/>
            <a:ext cx="16936550" cy="105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latin typeface="思源黑体 CN" charset="-122"/>
                <a:ea typeface="思源黑体 CN" charset="-122"/>
              </a:rPr>
              <a:t>狂飙突进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的第</a:t>
            </a:r>
            <a:r>
              <a:rPr lang="zh-CN" altLang="en-US" sz="6600" dirty="0">
                <a:latin typeface="思源黑体 CN" charset="-122"/>
                <a:ea typeface="思源黑体 CN" charset="-122"/>
              </a:rPr>
              <a:t>三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852736-060F-4A65-B22C-D4B7C66F2B9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02" y="2405163"/>
            <a:ext cx="16803053" cy="1049369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808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latin typeface="思源黑体 CN" charset="-122"/>
                <a:ea typeface="思源黑体 CN" charset="-122"/>
              </a:rPr>
              <a:t>美观全能的第四代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01AD508-3E9D-4C30-B50B-1BC9E179736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84" y="2260911"/>
            <a:ext cx="17230759" cy="10770509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338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D4250FF3-6894-4B38-B98F-DF6B0BFD16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DE2001-5F81-48FC-BEB7-587413DBFA6B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26" name="文本框 12">
            <a:extLst>
              <a:ext uri="{FF2B5EF4-FFF2-40B4-BE49-F238E27FC236}">
                <a16:creationId xmlns:a16="http://schemas.microsoft.com/office/drawing/2014/main" id="{F536C4A3-C526-4B15-975D-31A0BAB2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77900"/>
            <a:ext cx="8709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统信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" charset="-122"/>
                <a:ea typeface="思源黑体 CN" charset="-122"/>
                <a:cs typeface="Arial" panose="020B0604020202020204" pitchFamily="34" charset="0"/>
                <a:sym typeface="Arial" panose="020B0604020202020204" pitchFamily="34" charset="0"/>
              </a:rPr>
              <a:t>UOS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6" name="文本框 11">
            <a:extLst>
              <a:ext uri="{FF2B5EF4-FFF2-40B4-BE49-F238E27FC236}">
                <a16:creationId xmlns:a16="http://schemas.microsoft.com/office/drawing/2014/main" id="{B301678E-BF7A-4D91-AD2B-F5E6A0772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624138"/>
            <a:ext cx="19018250" cy="1013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支持多种处理器架构：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x86-64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arm64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mips64</a:t>
            </a:r>
            <a:r>
              <a:rPr lang="zh-CN" altLang="en-US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>
                <a:latin typeface="思源黑体 CN" charset="-122"/>
                <a:ea typeface="思源黑体 CN" charset="-122"/>
                <a:sym typeface="宋体" panose="02010600030101010101" pitchFamily="2" charset="-122"/>
              </a:rPr>
              <a:t>sw64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" charset="-122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涵盖桌面、服务器与专用设备，兼顾商用客户与开源社区</a:t>
            </a: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同源异构，接口兼容，为用户和软硬件厂商打下良好的基础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marR="0" lvl="4" indent="-438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多个厂商合作，数百个机型，数千款软件</a:t>
            </a:r>
            <a:endParaRPr lang="en-US" altLang="zh-CN" sz="4000" dirty="0">
              <a:ea typeface="思源黑体 CN" charset="-122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4000" dirty="0">
                <a:ea typeface="思源黑体 CN" charset="-122"/>
                <a:sym typeface="宋体" panose="02010600030101010101" pitchFamily="2" charset="-122"/>
              </a:rPr>
              <a:t>软硬一体，基于证书的安全体系设计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438150" lvl="4" indent="-4381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95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研发年度规划</Template>
  <TotalTime>2581</TotalTime>
  <Words>659</Words>
  <Application>Microsoft Office PowerPoint</Application>
  <PresentationFormat>自定义</PresentationFormat>
  <Paragraphs>122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Montserrat</vt:lpstr>
      <vt:lpstr>Source Han Sans SC</vt:lpstr>
      <vt:lpstr>思源黑体 Bold</vt:lpstr>
      <vt:lpstr>思源黑体 CN</vt:lpstr>
      <vt:lpstr>微软雅黑</vt:lpstr>
      <vt:lpstr>Arial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Lei</dc:creator>
  <cp:lastModifiedBy>lei</cp:lastModifiedBy>
  <cp:revision>752</cp:revision>
  <dcterms:created xsi:type="dcterms:W3CDTF">2020-01-11T07:35:51Z</dcterms:created>
  <dcterms:modified xsi:type="dcterms:W3CDTF">2020-04-05T01:18:19Z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